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embeddedFontLst>
    <p:embeddedFont>
      <p:font typeface="Poppi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6" roundtripDataSignature="AMtx7miBhAArzMRs6z+WCVxpyIsg0wjH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Poppins-regular.fntdata"/><Relationship Id="rId21" Type="http://schemas.openxmlformats.org/officeDocument/2006/relationships/slide" Target="slides/slide17.xml"/><Relationship Id="rId24" Type="http://schemas.openxmlformats.org/officeDocument/2006/relationships/font" Target="fonts/Poppins-italic.fntdata"/><Relationship Id="rId23" Type="http://schemas.openxmlformats.org/officeDocument/2006/relationships/font" Target="fonts/Poppin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customschemas.google.com/relationships/presentationmetadata" Target="metadata"/><Relationship Id="rId25" Type="http://schemas.openxmlformats.org/officeDocument/2006/relationships/font" Target="fonts/Poppi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0553b4f34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20553b4f34b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gif"/><Relationship Id="rId4" Type="http://schemas.openxmlformats.org/officeDocument/2006/relationships/image" Target="../media/image9.png"/><Relationship Id="rId5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408265" y="3012217"/>
            <a:ext cx="11375470" cy="7041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 sz="4400"/>
              <a:t>-Butterfly Classification using Transfer Learning-</a:t>
            </a:r>
            <a:endParaRPr/>
          </a:p>
        </p:txBody>
      </p:sp>
      <p:pic>
        <p:nvPicPr>
          <p:cNvPr id="85" name="Google Shape;85;p1"/>
          <p:cNvPicPr preferRelativeResize="0"/>
          <p:nvPr/>
        </p:nvPicPr>
        <p:blipFill rotWithShape="1">
          <a:blip r:embed="rId3">
            <a:alphaModFix/>
          </a:blip>
          <a:srcRect b="12883" l="11946" r="11926" t="12434"/>
          <a:stretch/>
        </p:blipFill>
        <p:spPr>
          <a:xfrm>
            <a:off x="5107619" y="742877"/>
            <a:ext cx="1976762" cy="193931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1765227" y="5085062"/>
            <a:ext cx="8267700" cy="103006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75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ct val="100000"/>
              <a:buFont typeface="Calibri"/>
              <a:buNone/>
            </a:pPr>
            <a:r>
              <a:rPr b="1" i="0" lang="en-US" sz="2400" u="none" cap="none" strike="noStrike">
                <a:solidFill>
                  <a:srgbClr val="AEABAB"/>
                </a:solidFill>
                <a:latin typeface="Calibri"/>
                <a:ea typeface="Calibri"/>
                <a:cs typeface="Calibri"/>
                <a:sym typeface="Calibri"/>
              </a:rPr>
              <a:t>Bharathwaj M (RA2011026020065)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ct val="100000"/>
              <a:buFont typeface="Calibri"/>
              <a:buNone/>
            </a:pPr>
            <a:r>
              <a:rPr b="1" i="0" lang="en-US" sz="2400" u="none" cap="none" strike="noStrike">
                <a:solidFill>
                  <a:srgbClr val="AEABAB"/>
                </a:solidFill>
                <a:latin typeface="Calibri"/>
                <a:ea typeface="Calibri"/>
                <a:cs typeface="Calibri"/>
                <a:sym typeface="Calibri"/>
              </a:rPr>
              <a:t>Harshit V (RA2011026020086)</a:t>
            </a:r>
            <a:endParaRPr/>
          </a:p>
        </p:txBody>
      </p:sp>
      <p:sp>
        <p:nvSpPr>
          <p:cNvPr id="87" name="Google Shape;87;p1"/>
          <p:cNvSpPr txBox="1"/>
          <p:nvPr/>
        </p:nvSpPr>
        <p:spPr>
          <a:xfrm>
            <a:off x="4952737" y="4222942"/>
            <a:ext cx="1892679" cy="455617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rmAutofit fontScale="85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Batch No:</a:t>
            </a: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r>
            <a:endParaRPr/>
          </a:p>
        </p:txBody>
      </p:sp>
      <p:pic>
        <p:nvPicPr>
          <p:cNvPr descr="ISO Logo" id="88" name="Google Shape;8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12733" y="446728"/>
            <a:ext cx="812800" cy="796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HSM 2021 Brochure" id="89" name="Google Shape;8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5555" y="443531"/>
            <a:ext cx="1424475" cy="80784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/>
              <a:t>- Modules -</a:t>
            </a:r>
            <a:endParaRPr/>
          </a:p>
        </p:txBody>
      </p:sp>
      <p:sp>
        <p:nvSpPr>
          <p:cNvPr id="151" name="Google Shape;151;p9"/>
          <p:cNvSpPr txBox="1"/>
          <p:nvPr/>
        </p:nvSpPr>
        <p:spPr>
          <a:xfrm>
            <a:off x="1410863" y="2696663"/>
            <a:ext cx="2216700" cy="17856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IMPORTING &amp; PRE-PROCESSING DATA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9"/>
          <p:cNvSpPr txBox="1"/>
          <p:nvPr/>
        </p:nvSpPr>
        <p:spPr>
          <a:xfrm>
            <a:off x="3795375" y="2696678"/>
            <a:ext cx="2216700" cy="17856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BUILDING &amp; TRAINING CNN WITH RESNET-50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9"/>
          <p:cNvSpPr txBox="1"/>
          <p:nvPr/>
        </p:nvSpPr>
        <p:spPr>
          <a:xfrm>
            <a:off x="6179913" y="2696678"/>
            <a:ext cx="2216700" cy="17856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EVALUATING THE ACCURACY AND LOSS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9"/>
          <p:cNvSpPr txBox="1"/>
          <p:nvPr/>
        </p:nvSpPr>
        <p:spPr>
          <a:xfrm>
            <a:off x="8564438" y="2696678"/>
            <a:ext cx="2216700" cy="17856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PREDICTING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TEST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IMAGES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/>
              <a:t>- Implementation -</a:t>
            </a:r>
            <a:endParaRPr/>
          </a:p>
        </p:txBody>
      </p:sp>
      <p:pic>
        <p:nvPicPr>
          <p:cNvPr id="160" name="Google Shape;16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19450" y="2250126"/>
            <a:ext cx="5695950" cy="21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19450" y="4580081"/>
            <a:ext cx="5724525" cy="169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0"/>
          <p:cNvSpPr txBox="1"/>
          <p:nvPr/>
        </p:nvSpPr>
        <p:spPr>
          <a:xfrm>
            <a:off x="4028812" y="1589912"/>
            <a:ext cx="609460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1.   IMPORTING &amp; PRE-PROCESSING DATA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9437" y="1347787"/>
            <a:ext cx="5953125" cy="416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50149" y="1258349"/>
            <a:ext cx="5091702" cy="504969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2"/>
          <p:cNvSpPr txBox="1"/>
          <p:nvPr/>
        </p:nvSpPr>
        <p:spPr>
          <a:xfrm>
            <a:off x="3710031" y="633849"/>
            <a:ext cx="609460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2.   BUILDING &amp; TRAINING CNN WITH RESNET-50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3"/>
          <p:cNvPicPr preferRelativeResize="0"/>
          <p:nvPr/>
        </p:nvPicPr>
        <p:blipFill rotWithShape="1">
          <a:blip r:embed="rId3">
            <a:alphaModFix/>
          </a:blip>
          <a:srcRect b="851" l="0" r="0" t="0"/>
          <a:stretch/>
        </p:blipFill>
        <p:spPr>
          <a:xfrm>
            <a:off x="672888" y="1208201"/>
            <a:ext cx="10846223" cy="2830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10011" y="5036191"/>
            <a:ext cx="4371975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3"/>
          <p:cNvSpPr txBox="1"/>
          <p:nvPr/>
        </p:nvSpPr>
        <p:spPr>
          <a:xfrm>
            <a:off x="5081625" y="4472250"/>
            <a:ext cx="219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SAVING THE MODEL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7449" y="1750086"/>
            <a:ext cx="5051768" cy="413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80976" y="1713575"/>
            <a:ext cx="4234518" cy="417141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4"/>
          <p:cNvSpPr txBox="1"/>
          <p:nvPr/>
        </p:nvSpPr>
        <p:spPr>
          <a:xfrm>
            <a:off x="4058174" y="973015"/>
            <a:ext cx="609460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3.   EVALUATING THE ACCURACY AND LOSS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9700" y="2051151"/>
            <a:ext cx="5196300" cy="34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5"/>
          <p:cNvSpPr txBox="1"/>
          <p:nvPr/>
        </p:nvSpPr>
        <p:spPr>
          <a:xfrm>
            <a:off x="4574097" y="1140795"/>
            <a:ext cx="609460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4.   PREDICTING THE TEST IMAGES</a:t>
            </a:r>
            <a:endParaRPr/>
          </a:p>
        </p:txBody>
      </p:sp>
      <p:pic>
        <p:nvPicPr>
          <p:cNvPr id="194" name="Google Shape;19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3150" y="2051150"/>
            <a:ext cx="4311666" cy="347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/>
              <a:t>- References -</a:t>
            </a:r>
            <a:endParaRPr/>
          </a:p>
        </p:txBody>
      </p:sp>
      <p:sp>
        <p:nvSpPr>
          <p:cNvPr id="200" name="Google Shape;200;p16"/>
          <p:cNvSpPr txBox="1"/>
          <p:nvPr>
            <p:ph idx="1" type="body"/>
          </p:nvPr>
        </p:nvSpPr>
        <p:spPr>
          <a:xfrm>
            <a:off x="838200" y="180045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i="0" lang="en-US" sz="1800">
                <a:latin typeface="Poppins"/>
                <a:ea typeface="Poppins"/>
                <a:cs typeface="Poppins"/>
                <a:sym typeface="Poppins"/>
              </a:rPr>
              <a:t>Butterfly Image Classification Using Convolutional Neural Network (CNN)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IEEE | 2019 | DOI: </a:t>
            </a:r>
            <a:r>
              <a:rPr lang="en-US" sz="1600" u="sng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10.1109/I2CACIS.2019.8825031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t/>
            </a:r>
            <a:endParaRPr sz="16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Using Partial Least Squares in Butterfly Species Identification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IEEE | 2020 | DOI: </a:t>
            </a:r>
            <a:r>
              <a:rPr lang="en-US" sz="1600" u="sng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10.1109/SIBGRAPI51738.2020.00047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t/>
            </a:r>
            <a:endParaRPr sz="16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Classification of color features in butterflies using the Support Vector Machine (SVM)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IJCONSIST | 2021 | DOI: </a:t>
            </a:r>
            <a:r>
              <a:rPr lang="en-US" sz="1600" u="sng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doi.org/10.33005/ijconsist.v2i02.50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t/>
            </a:r>
            <a:endParaRPr sz="12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A Novel Method for the Classification of Butterfly Species Using Pre-Trained CNN Models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MDPI | 2022 | DOI: </a:t>
            </a:r>
            <a:r>
              <a:rPr lang="en-US" sz="1600" u="sng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doi.org/10.3390/electronics11132016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/>
              <a:t>- Problem Statement -</a:t>
            </a:r>
            <a:endParaRPr/>
          </a:p>
        </p:txBody>
      </p:sp>
      <p:sp>
        <p:nvSpPr>
          <p:cNvPr id="95" name="Google Shape;95;p2"/>
          <p:cNvSpPr txBox="1"/>
          <p:nvPr>
            <p:ph idx="1" type="body"/>
          </p:nvPr>
        </p:nvSpPr>
        <p:spPr>
          <a:xfrm>
            <a:off x="838200" y="1825625"/>
            <a:ext cx="78863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Char char="o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The patterns of butterﬂies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are essential features for researchers and people who are interested in categorizing butterﬂies. 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/>
              <a:buChar char="o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However, it is difficult to classify butterﬂies based on biological patterns, such as 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Char char="o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Shapes, 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Char char="o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Wing colors and  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Char char="o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Veins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/>
              <a:buChar char="o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Currently, researchers rely mostly on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time-consuming processes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dealing with manually identifying and classifying by highly trained individuals.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/>
              <a:buChar char="o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Therefore, to tackle,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there is a need for modern and automated technologies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in dealing with species identiﬁcation with good accuracy.</a:t>
            </a:r>
            <a:endParaRPr/>
          </a:p>
        </p:txBody>
      </p:sp>
      <p:pic>
        <p:nvPicPr>
          <p:cNvPr descr="How to draw a butterfly step by step easy and fast | Butterfly facts,  Butterfly art drawing, Butterfly drawing" id="96" name="Google Shape;96;p2"/>
          <p:cNvPicPr preferRelativeResize="0"/>
          <p:nvPr/>
        </p:nvPicPr>
        <p:blipFill rotWithShape="1">
          <a:blip r:embed="rId3">
            <a:alphaModFix/>
          </a:blip>
          <a:srcRect b="0" l="0" r="0" t="41713"/>
          <a:stretch/>
        </p:blipFill>
        <p:spPr>
          <a:xfrm>
            <a:off x="8724550" y="2416029"/>
            <a:ext cx="2976756" cy="2646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/>
              <a:t>- Abstract -</a:t>
            </a:r>
            <a:endParaRPr/>
          </a:p>
        </p:txBody>
      </p:sp>
      <p:sp>
        <p:nvSpPr>
          <p:cNvPr id="102" name="Google Shape;102;p3"/>
          <p:cNvSpPr txBox="1"/>
          <p:nvPr>
            <p:ph idx="1" type="body"/>
          </p:nvPr>
        </p:nvSpPr>
        <p:spPr>
          <a:xfrm>
            <a:off x="838201" y="199053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The objective is to develop an application can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detect the category of a butterﬂy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by either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capturing a real-time picture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of a butterﬂy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or choosing one picture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from gallery.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We evaluated traditional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deep learning and transfer learning methodologies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by training and testing on a butterﬂy dataset, and determine the optimal model.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This project uses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ResNet-50 (It is pretrained model convolutional neural network that is 50 layers deep)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to train the model by the method of transfer learning 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/>
              <a:t>- Objective -</a:t>
            </a:r>
            <a:endParaRPr/>
          </a:p>
        </p:txBody>
      </p:sp>
      <p:sp>
        <p:nvSpPr>
          <p:cNvPr id="108" name="Google Shape;108;p4"/>
          <p:cNvSpPr txBox="1"/>
          <p:nvPr>
            <p:ph idx="1" type="body"/>
          </p:nvPr>
        </p:nvSpPr>
        <p:spPr>
          <a:xfrm>
            <a:off x="838201" y="199053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The objective is to develop an application can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detect the category of a butterﬂy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by either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capturing a real-time picture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of a butterﬂy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or choosing one picture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from gallery.</a:t>
            </a:r>
            <a:endParaRPr/>
          </a:p>
          <a:p>
            <a:pPr indent="-114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Finally this will be made as an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Web App with clean UI/ UX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and additionally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Open AI’s GPT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will be implemented for getting the information about the predicted butterfly species.</a:t>
            </a:r>
            <a:endParaRPr/>
          </a:p>
          <a:p>
            <a:pPr indent="-114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114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114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9" name="Google Shape;10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08508" y="4498082"/>
            <a:ext cx="5374984" cy="1348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/>
              <a:t>- Existing System -</a:t>
            </a:r>
            <a:endParaRPr/>
          </a:p>
        </p:txBody>
      </p:sp>
      <p:sp>
        <p:nvSpPr>
          <p:cNvPr id="115" name="Google Shape;115;p5"/>
          <p:cNvSpPr txBox="1"/>
          <p:nvPr>
            <p:ph idx="1" type="body"/>
          </p:nvPr>
        </p:nvSpPr>
        <p:spPr>
          <a:xfrm>
            <a:off x="838198" y="1712680"/>
            <a:ext cx="4614643" cy="4351338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215741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50000"/>
              <a:buChar char="•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CNN WITH 4 CONVOLUTIONAL LAYER </a:t>
            </a:r>
            <a:endParaRPr/>
          </a:p>
          <a:p>
            <a:pPr indent="-220980" lvl="1" marL="6858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ct val="1000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85% Accuracy</a:t>
            </a:r>
            <a:endParaRPr/>
          </a:p>
          <a:p>
            <a:pPr indent="-22098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ct val="1000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100 Epochs</a:t>
            </a:r>
            <a:endParaRPr/>
          </a:p>
          <a:p>
            <a:pPr indent="-1143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1143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1143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1143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0" lvl="1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215741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50000"/>
              <a:buChar char="•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PARTIAL LEAST SQUARES (PLS) </a:t>
            </a:r>
            <a:endParaRPr/>
          </a:p>
          <a:p>
            <a:pPr indent="-220980" lvl="1" marL="6858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ct val="1000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76% Accuracy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 b="0" i="0">
              <a:solidFill>
                <a:srgbClr val="C8C3B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 b="0" i="0">
              <a:solidFill>
                <a:srgbClr val="C8C3B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5"/>
          <p:cNvSpPr txBox="1"/>
          <p:nvPr/>
        </p:nvSpPr>
        <p:spPr>
          <a:xfrm>
            <a:off x="6739157" y="1712680"/>
            <a:ext cx="4614643" cy="4351338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1143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SUPPORT VECTOR MACHINE (SVM) </a:t>
            </a:r>
            <a:endParaRPr/>
          </a:p>
          <a:p>
            <a:pPr indent="-228600" lvl="1" marL="6858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b="0" i="0" lang="en-US" sz="1600" u="none" cap="none" strike="noStrike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75% Accuracy</a:t>
            </a:r>
            <a:endParaRPr/>
          </a:p>
          <a:p>
            <a:pPr indent="-228600" lvl="1" marL="6858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b="0" i="0" lang="en-US" sz="1600" u="none" cap="none" strike="noStrike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At 768x576 Pixel</a:t>
            </a:r>
            <a:endParaRPr/>
          </a:p>
          <a:p>
            <a: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CNN WITH VGG19 </a:t>
            </a:r>
            <a:endParaRPr/>
          </a:p>
          <a:p>
            <a:pPr indent="-228600" lvl="1" marL="685800" marR="0" rtl="0" algn="l">
              <a:lnSpc>
                <a:spcPct val="16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b="0" i="0" lang="en-US" sz="1600" u="none" cap="none" strike="noStrike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92% Accuracy</a:t>
            </a:r>
            <a:endParaRPr/>
          </a:p>
          <a:p>
            <a:pPr indent="-228600" lvl="1" marL="685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b="0" i="0" lang="en-US" sz="1600" u="none" cap="none" strike="noStrike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45 Epochs</a:t>
            </a:r>
            <a:endParaRPr b="0" i="0" sz="1600" u="none" cap="none" strike="noStrike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C8C3B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/>
              <a:t>- Proposed System -</a:t>
            </a:r>
            <a:endParaRPr/>
          </a:p>
        </p:txBody>
      </p:sp>
      <p:sp>
        <p:nvSpPr>
          <p:cNvPr id="122" name="Google Shape;122;p6"/>
          <p:cNvSpPr txBox="1"/>
          <p:nvPr>
            <p:ph idx="1" type="body"/>
          </p:nvPr>
        </p:nvSpPr>
        <p:spPr>
          <a:xfrm>
            <a:off x="651806" y="1927288"/>
            <a:ext cx="656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27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In our system we will be using CNN with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ResNet 50. </a:t>
            </a:r>
            <a:endParaRPr/>
          </a:p>
          <a:p>
            <a:pPr indent="-228600" lvl="0" marL="228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27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ResNet 50 is a pretrained convolutional neural network model that is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50 layers deep.</a:t>
            </a:r>
            <a:endParaRPr/>
          </a:p>
          <a:p>
            <a:pPr indent="-228600" lvl="0" marL="228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27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We will be training the CNN with the help of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transfer learning technique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by using the weights of the ResNet 50 model.</a:t>
            </a:r>
            <a:endParaRPr/>
          </a:p>
          <a:p>
            <a:pPr indent="-228600" lvl="0" marL="228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27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We were able to achieve accuracy of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96%</a:t>
            </a:r>
            <a:r>
              <a:rPr b="1"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and it is expected to be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98% with further fine tuning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/>
          </a:p>
          <a:p>
            <a:pPr indent="-228600" lvl="0" marL="228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Finally this will be made as an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Web App with clean UI/ UX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and additionally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Open AI’s GPT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will be implemented for getting the information about the predicted butterfly species.</a:t>
            </a:r>
            <a:endParaRPr/>
          </a:p>
        </p:txBody>
      </p:sp>
      <p:pic>
        <p:nvPicPr>
          <p:cNvPr id="123" name="Google Shape;12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4734" y="2155970"/>
            <a:ext cx="4354456" cy="3248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/>
              <a:t>- Methodology -</a:t>
            </a:r>
            <a:endParaRPr/>
          </a:p>
        </p:txBody>
      </p:sp>
      <p:sp>
        <p:nvSpPr>
          <p:cNvPr id="129" name="Google Shape;129;p7"/>
          <p:cNvSpPr txBox="1"/>
          <p:nvPr>
            <p:ph idx="1" type="body"/>
          </p:nvPr>
        </p:nvSpPr>
        <p:spPr>
          <a:xfrm>
            <a:off x="838200" y="1825625"/>
            <a:ext cx="6492817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i="0" lang="en-US" sz="1800">
                <a:latin typeface="Poppins"/>
                <a:ea typeface="Poppins"/>
                <a:cs typeface="Poppins"/>
                <a:sym typeface="Poppins"/>
              </a:rPr>
              <a:t>Transfer Learning with CNN: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T</a:t>
            </a:r>
            <a:r>
              <a:rPr i="0"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ransfer learning taking a model trained on a large dataset and </a:t>
            </a:r>
            <a:r>
              <a:rPr i="0" lang="en-US" sz="1600">
                <a:latin typeface="Poppins"/>
                <a:ea typeface="Poppins"/>
                <a:cs typeface="Poppins"/>
                <a:sym typeface="Poppins"/>
              </a:rPr>
              <a:t>transfer its knowledge</a:t>
            </a:r>
            <a:r>
              <a:rPr i="0"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to a smaller dataset.</a:t>
            </a:r>
            <a:endParaRPr/>
          </a:p>
          <a:p>
            <a:pPr indent="-1270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None/>
            </a:pPr>
            <a:r>
              <a:t/>
            </a:r>
            <a:endParaRPr i="0" sz="16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Since this project is based on Image Classification we will be using </a:t>
            </a:r>
            <a:endParaRPr/>
          </a:p>
          <a:p>
            <a:pPr indent="-1270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None/>
            </a:pPr>
            <a:r>
              <a:t/>
            </a:r>
            <a:endParaRPr sz="16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8600" lvl="2" marL="11430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ResNet50</a:t>
            </a: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(Pre-trained model) with the 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Weights of ImageNet</a:t>
            </a: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(A very large collection of Image dataset)</a:t>
            </a:r>
            <a:endParaRPr/>
          </a:p>
          <a:p>
            <a:pPr indent="-1270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None/>
            </a:pPr>
            <a:r>
              <a:t/>
            </a:r>
            <a:endParaRPr sz="16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i="0"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Using this our CNN will be trained to </a:t>
            </a:r>
            <a:r>
              <a:rPr i="0" lang="en-US" sz="1600">
                <a:latin typeface="Poppins"/>
                <a:ea typeface="Poppins"/>
                <a:cs typeface="Poppins"/>
                <a:sym typeface="Poppins"/>
              </a:rPr>
              <a:t>achieve </a:t>
            </a:r>
            <a:r>
              <a:rPr lang="en-US" sz="1600">
                <a:latin typeface="Poppins"/>
                <a:ea typeface="Poppins"/>
                <a:cs typeface="Poppins"/>
                <a:sym typeface="Poppins"/>
              </a:rPr>
              <a:t>g</a:t>
            </a:r>
            <a:r>
              <a:rPr i="0" lang="en-US" sz="1600">
                <a:latin typeface="Poppins"/>
                <a:ea typeface="Poppins"/>
                <a:cs typeface="Poppins"/>
                <a:sym typeface="Poppins"/>
              </a:rPr>
              <a:t>reater accuracy</a:t>
            </a:r>
            <a:r>
              <a:rPr i="0"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than the existing models.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 b="1">
              <a:solidFill>
                <a:srgbClr val="CECAC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 b="1" i="0">
              <a:solidFill>
                <a:srgbClr val="CECAC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 b="1" i="0">
              <a:solidFill>
                <a:srgbClr val="CECAC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0" name="Google Shape;13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7753" y="2625351"/>
            <a:ext cx="4412609" cy="2482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/>
              <a:t>- ResNet-50 – Architecture -</a:t>
            </a:r>
            <a:endParaRPr/>
          </a:p>
        </p:txBody>
      </p:sp>
      <p:pic>
        <p:nvPicPr>
          <p:cNvPr descr="PyLessons" id="136" name="Google Shape;136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2359362"/>
            <a:ext cx="10515600" cy="213927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8"/>
          <p:cNvSpPr txBox="1"/>
          <p:nvPr/>
        </p:nvSpPr>
        <p:spPr>
          <a:xfrm>
            <a:off x="4507335" y="5250968"/>
            <a:ext cx="31773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48 CONVOLUTION LAYERS</a:t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968579" y="5250968"/>
            <a:ext cx="31773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1  MAX POOL LAYER</a:t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8176470" y="5250968"/>
            <a:ext cx="31773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1  AVERAGE POOL LAYER</a:t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0553b4f34b_0_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/>
              <a:t>- System Architecture -</a:t>
            </a:r>
            <a:endParaRPr/>
          </a:p>
        </p:txBody>
      </p:sp>
      <p:pic>
        <p:nvPicPr>
          <p:cNvPr id="145" name="Google Shape;145;g20553b4f34b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9412" y="1690825"/>
            <a:ext cx="5833176" cy="465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2023-02-02T15:10:52Z</dcterms:created>
  <dc:creator>TESS</dc:creator>
</cp:coreProperties>
</file>